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9" r:id="rId5"/>
    <p:sldId id="259" r:id="rId6"/>
    <p:sldId id="300" r:id="rId7"/>
    <p:sldId id="301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71" r:id="rId33"/>
    <p:sldId id="284" r:id="rId34"/>
    <p:sldId id="272" r:id="rId3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8E8A1-1512-4B4E-BB88-00D364AFFBA7}" type="datetimeFigureOut">
              <a:rPr lang="zh-TW" altLang="en-US" smtClean="0"/>
              <a:pPr/>
              <a:t>2018/11/2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A0787-DADE-4257-95C8-7C9922CAD0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青少女的教養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/>
              <a:t>錢永鎮老師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生活與環境適應</a:t>
            </a:r>
            <a:r>
              <a:rPr lang="zh-TW" altLang="en-US" dirty="0" smtClean="0"/>
              <a:t>檢視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來</a:t>
            </a:r>
            <a:r>
              <a:rPr lang="zh-TW" altLang="en-US" dirty="0" smtClean="0"/>
              <a:t>學校</a:t>
            </a:r>
            <a:r>
              <a:rPr lang="zh-TW" altLang="zh-TW" dirty="0" smtClean="0"/>
              <a:t>就讀後常有笑容</a:t>
            </a:r>
          </a:p>
          <a:p>
            <a:r>
              <a:rPr lang="en-US" altLang="zh-TW" dirty="0" smtClean="0"/>
              <a:t>2. </a:t>
            </a:r>
            <a:r>
              <a:rPr lang="zh-TW" altLang="zh-TW" dirty="0" smtClean="0"/>
              <a:t>能吃慣學校的飲食</a:t>
            </a:r>
          </a:p>
          <a:p>
            <a:r>
              <a:rPr lang="en-US" altLang="zh-TW" dirty="0" smtClean="0"/>
              <a:t>3. </a:t>
            </a:r>
            <a:r>
              <a:rPr lang="zh-TW" altLang="zh-TW" dirty="0" smtClean="0"/>
              <a:t>能在學校順利排泄兩次以上</a:t>
            </a:r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在午休時能入睡</a:t>
            </a:r>
          </a:p>
          <a:p>
            <a:r>
              <a:rPr lang="en-US" altLang="zh-TW" dirty="0" smtClean="0"/>
              <a:t>5. </a:t>
            </a:r>
            <a:r>
              <a:rPr lang="zh-TW" altLang="zh-TW" dirty="0" smtClean="0"/>
              <a:t>回家後喜歡談學校的事</a:t>
            </a:r>
          </a:p>
          <a:p>
            <a:r>
              <a:rPr lang="en-US" altLang="zh-TW" dirty="0" smtClean="0"/>
              <a:t>6. </a:t>
            </a:r>
            <a:r>
              <a:rPr lang="zh-TW" altLang="zh-TW" dirty="0" smtClean="0"/>
              <a:t>去過學校的許多地方</a:t>
            </a:r>
          </a:p>
          <a:p>
            <a:r>
              <a:rPr lang="en-US" altLang="zh-TW" dirty="0" smtClean="0"/>
              <a:t>7. </a:t>
            </a:r>
            <a:r>
              <a:rPr lang="zh-TW" altLang="zh-TW" dirty="0" smtClean="0"/>
              <a:t>很想到</a:t>
            </a:r>
            <a:r>
              <a:rPr lang="zh-TW" altLang="en-US" dirty="0" smtClean="0"/>
              <a:t>學校</a:t>
            </a:r>
            <a:r>
              <a:rPr lang="zh-TW" altLang="zh-TW" dirty="0" smtClean="0"/>
              <a:t>上學</a:t>
            </a:r>
          </a:p>
          <a:p>
            <a:r>
              <a:rPr lang="en-US" altLang="zh-TW" dirty="0" smtClean="0"/>
              <a:t>8. </a:t>
            </a:r>
            <a:r>
              <a:rPr lang="zh-TW" altLang="zh-TW" dirty="0" smtClean="0"/>
              <a:t>適應的時間快則兩星期，慢則三個月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學習適應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知道各科老師的姓名並問過老師問題。</a:t>
            </a:r>
          </a:p>
          <a:p>
            <a:r>
              <a:rPr lang="en-US" altLang="zh-TW" dirty="0" smtClean="0"/>
              <a:t>2. </a:t>
            </a:r>
            <a:r>
              <a:rPr lang="zh-TW" altLang="zh-TW" dirty="0" smtClean="0"/>
              <a:t>聽懂老師的授課內容</a:t>
            </a:r>
          </a:p>
          <a:p>
            <a:r>
              <a:rPr lang="en-US" altLang="zh-TW" dirty="0" smtClean="0"/>
              <a:t>3. </a:t>
            </a:r>
            <a:r>
              <a:rPr lang="zh-TW" altLang="zh-TW" dirty="0" smtClean="0"/>
              <a:t>知道考試的方式和題型</a:t>
            </a:r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願意準時完成作業</a:t>
            </a:r>
          </a:p>
          <a:p>
            <a:r>
              <a:rPr lang="en-US" altLang="zh-TW" dirty="0" smtClean="0"/>
              <a:t>5. </a:t>
            </a:r>
            <a:r>
              <a:rPr lang="zh-TW" altLang="zh-TW" dirty="0" smtClean="0"/>
              <a:t>樂於分享學習的內容和心得</a:t>
            </a:r>
          </a:p>
          <a:p>
            <a:r>
              <a:rPr lang="en-US" altLang="zh-TW" dirty="0" smtClean="0"/>
              <a:t>6.</a:t>
            </a:r>
            <a:r>
              <a:rPr lang="zh-TW" altLang="zh-TW" dirty="0" smtClean="0"/>
              <a:t>不用補習，可以獨立學習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壓力的</a:t>
            </a:r>
            <a:r>
              <a:rPr lang="zh-TW" altLang="zh-TW" dirty="0" smtClean="0"/>
              <a:t>種類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、期待的壓力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、時間的壓力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、場地的壓力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壓力</a:t>
            </a:r>
            <a:r>
              <a:rPr lang="zh-TW" altLang="zh-TW" dirty="0" smtClean="0"/>
              <a:t>管理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、溝通能力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、時間管理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、情緒管理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父母的支持與</a:t>
            </a:r>
            <a:r>
              <a:rPr lang="zh-TW" altLang="zh-TW" dirty="0" smtClean="0"/>
              <a:t>鼓勵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、讚美的話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、鼓勵的話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、無條件的愛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鼓勵的七句話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zh-TW" altLang="zh-TW" dirty="0" smtClean="0"/>
              <a:t>、做得好。</a:t>
            </a:r>
          </a:p>
          <a:p>
            <a:r>
              <a:rPr lang="en-US" altLang="zh-TW" dirty="0" smtClean="0"/>
              <a:t>2</a:t>
            </a:r>
            <a:r>
              <a:rPr lang="zh-TW" altLang="zh-TW" dirty="0" smtClean="0"/>
              <a:t>、你一定做</a:t>
            </a:r>
            <a:r>
              <a:rPr lang="zh-TW" altLang="en-US" dirty="0" smtClean="0"/>
              <a:t>得</a:t>
            </a:r>
            <a:r>
              <a:rPr lang="zh-TW" altLang="zh-TW" dirty="0" smtClean="0"/>
              <a:t>到。</a:t>
            </a:r>
          </a:p>
          <a:p>
            <a:r>
              <a:rPr lang="en-US" altLang="zh-TW" dirty="0" smtClean="0"/>
              <a:t>3</a:t>
            </a:r>
            <a:r>
              <a:rPr lang="zh-TW" altLang="zh-TW" dirty="0" smtClean="0"/>
              <a:t>、你是有能力的。</a:t>
            </a:r>
          </a:p>
          <a:p>
            <a:r>
              <a:rPr lang="en-US" altLang="zh-TW" dirty="0" smtClean="0"/>
              <a:t>4</a:t>
            </a:r>
            <a:r>
              <a:rPr lang="zh-TW" altLang="zh-TW" dirty="0" smtClean="0"/>
              <a:t>、反駁來自外界的批評。</a:t>
            </a:r>
          </a:p>
          <a:p>
            <a:r>
              <a:rPr lang="en-US" altLang="zh-TW" dirty="0" smtClean="0"/>
              <a:t>5</a:t>
            </a:r>
            <a:r>
              <a:rPr lang="zh-TW" altLang="zh-TW" dirty="0" smtClean="0"/>
              <a:t>、沒關係，有我陪著你。</a:t>
            </a:r>
          </a:p>
          <a:p>
            <a:r>
              <a:rPr lang="en-US" altLang="zh-TW" dirty="0" smtClean="0"/>
              <a:t>6</a:t>
            </a:r>
            <a:r>
              <a:rPr lang="zh-TW" altLang="zh-TW" dirty="0" smtClean="0"/>
              <a:t>、你做得到的，再試試看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r>
              <a:rPr lang="en-US" altLang="zh-TW" dirty="0" smtClean="0"/>
              <a:t>7</a:t>
            </a:r>
            <a:r>
              <a:rPr lang="zh-TW" altLang="zh-TW" dirty="0" smtClean="0"/>
              <a:t>、不管任何</a:t>
            </a:r>
            <a:r>
              <a:rPr lang="zh-TW" altLang="en-US" dirty="0" smtClean="0"/>
              <a:t>情況，</a:t>
            </a:r>
            <a:r>
              <a:rPr lang="zh-TW" altLang="zh-TW" dirty="0" smtClean="0"/>
              <a:t>我會</a:t>
            </a:r>
            <a:r>
              <a:rPr lang="zh-TW" altLang="en-US" dirty="0" smtClean="0"/>
              <a:t>一直</a:t>
            </a:r>
            <a:r>
              <a:rPr lang="zh-TW" altLang="zh-TW" dirty="0" smtClean="0"/>
              <a:t>支持你。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教孩子做判斷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、秒的判斷（電動式）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、分的判斷（圍棋式）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、日的判斷（園藝式）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教孩子練習設立</a:t>
            </a:r>
            <a:r>
              <a:rPr lang="zh-TW" altLang="zh-TW" dirty="0" smtClean="0"/>
              <a:t>界線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、釐清責任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、設立界線的表達方式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、與他人設立良性界線的用意</a:t>
            </a:r>
          </a:p>
          <a:p>
            <a:r>
              <a:rPr lang="en-US" altLang="zh-TW" dirty="0"/>
              <a:t>4</a:t>
            </a:r>
            <a:r>
              <a:rPr lang="zh-TW" altLang="zh-TW" dirty="0"/>
              <a:t>、設立界線的原則</a:t>
            </a:r>
          </a:p>
          <a:p>
            <a:r>
              <a:rPr lang="en-US" altLang="zh-TW" dirty="0"/>
              <a:t>5</a:t>
            </a:r>
            <a:r>
              <a:rPr lang="zh-TW" altLang="zh-TW" dirty="0"/>
              <a:t>、設立界線後的心理準備</a:t>
            </a:r>
          </a:p>
          <a:p>
            <a:r>
              <a:rPr lang="en-US" altLang="zh-TW" dirty="0"/>
              <a:t>6</a:t>
            </a:r>
            <a:r>
              <a:rPr lang="zh-TW" altLang="zh-TW" dirty="0"/>
              <a:t>、避免照顧過度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設立界線的表達方式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如果別人不改變對待我們的方式，我們要說出自己會怎麼做。</a:t>
            </a:r>
            <a:endParaRPr lang="en-US" altLang="zh-TW" dirty="0" smtClean="0"/>
          </a:p>
          <a:p>
            <a:r>
              <a:rPr lang="zh-TW" altLang="en-US" dirty="0"/>
              <a:t>告訴</a:t>
            </a:r>
            <a:r>
              <a:rPr lang="zh-TW" altLang="en-US" dirty="0" smtClean="0"/>
              <a:t>別人，如果他們來到我們的領域，可以做哪些事，不可以做哪些事？</a:t>
            </a:r>
            <a:endParaRPr lang="en-US" altLang="zh-TW" dirty="0" smtClean="0"/>
          </a:p>
          <a:p>
            <a:r>
              <a:rPr lang="zh-TW" altLang="en-US" dirty="0"/>
              <a:t>告訴別人我們願意支持他們到什麼</a:t>
            </a:r>
            <a:r>
              <a:rPr lang="zh-TW" altLang="en-US" dirty="0" smtClean="0"/>
              <a:t>程度。</a:t>
            </a:r>
            <a:endParaRPr lang="en-US" altLang="zh-TW" dirty="0" smtClean="0"/>
          </a:p>
          <a:p>
            <a:r>
              <a:rPr lang="zh-TW" altLang="en-US" dirty="0" smtClean="0"/>
              <a:t>告訴對方可以多久見一次面，哪時候可以打電話給我。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設立界線的表達方式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告訴別人我們願意容忍與不願意容忍的事。</a:t>
            </a:r>
            <a:endParaRPr lang="en-US" altLang="zh-TW" dirty="0" smtClean="0"/>
          </a:p>
          <a:p>
            <a:r>
              <a:rPr lang="zh-TW" altLang="en-US" dirty="0" smtClean="0"/>
              <a:t>同意他人意見時，我們會說出來。</a:t>
            </a:r>
            <a:endParaRPr lang="en-US" altLang="zh-TW" dirty="0" smtClean="0"/>
          </a:p>
          <a:p>
            <a:r>
              <a:rPr lang="zh-TW" altLang="en-US" dirty="0" smtClean="0"/>
              <a:t>應該拒絕的時候，我們會說出來。</a:t>
            </a:r>
            <a:endParaRPr lang="en-US" altLang="zh-TW" dirty="0" smtClean="0"/>
          </a:p>
          <a:p>
            <a:r>
              <a:rPr lang="zh-TW" altLang="en-US" dirty="0" smtClean="0"/>
              <a:t>不確定的時候，我們會說出來。</a:t>
            </a:r>
            <a:endParaRPr lang="en-US" altLang="zh-TW" dirty="0" smtClean="0"/>
          </a:p>
          <a:p>
            <a:r>
              <a:rPr lang="zh-TW" altLang="en-US" dirty="0" smtClean="0"/>
              <a:t>如果別人不尊重我們設定的界線，要說出我們會採取哪些行動。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教養的三個</a:t>
            </a:r>
            <a:r>
              <a:rPr lang="zh-TW" altLang="zh-TW" dirty="0" smtClean="0"/>
              <a:t>重點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、全人觀點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、女性特質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、多元角色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與他人設立良性界線的用意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尊重他人的權利、隱私，與個人私事。</a:t>
            </a:r>
            <a:endParaRPr lang="en-US" altLang="zh-TW" dirty="0" smtClean="0"/>
          </a:p>
          <a:p>
            <a:r>
              <a:rPr lang="zh-TW" altLang="en-US" dirty="0" smtClean="0"/>
              <a:t>可以對他人提出請求，但是不可以期待、假設、命令、堅持別人必須怎麼做。</a:t>
            </a:r>
            <a:endParaRPr lang="en-US" altLang="zh-TW" dirty="0" smtClean="0"/>
          </a:p>
          <a:p>
            <a:r>
              <a:rPr lang="zh-TW" altLang="en-US" dirty="0" smtClean="0"/>
              <a:t>我們承諾做什麼要做到，計畫改變時要說出來。</a:t>
            </a:r>
            <a:endParaRPr lang="en-US" altLang="zh-TW" dirty="0" smtClean="0"/>
          </a:p>
          <a:p>
            <a:r>
              <a:rPr lang="zh-TW" altLang="en-US" dirty="0" smtClean="0"/>
              <a:t>打電話給別人時，要問對方現在是否方便接電話。</a:t>
            </a:r>
            <a:endParaRPr lang="en-US" altLang="zh-TW" dirty="0" smtClean="0"/>
          </a:p>
          <a:p>
            <a:r>
              <a:rPr lang="zh-TW" altLang="en-US" dirty="0" smtClean="0"/>
              <a:t>向他人借東西一定要先經過同意。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與他人設立良性界線的用意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沒有事先告知對方不可以登門拜訪，但如果雙方有共識就沒關係。</a:t>
            </a:r>
            <a:endParaRPr lang="en-US" altLang="zh-TW" dirty="0" smtClean="0"/>
          </a:p>
          <a:p>
            <a:r>
              <a:rPr lang="zh-TW" altLang="en-US" dirty="0" smtClean="0"/>
              <a:t>欠錢、借東西要準時歸還。</a:t>
            </a:r>
            <a:endParaRPr lang="en-US" altLang="zh-TW" dirty="0" smtClean="0"/>
          </a:p>
          <a:p>
            <a:r>
              <a:rPr lang="zh-TW" altLang="en-US" dirty="0" smtClean="0"/>
              <a:t>要說實話。</a:t>
            </a:r>
            <a:endParaRPr lang="en-US" altLang="zh-TW" dirty="0" smtClean="0"/>
          </a:p>
          <a:p>
            <a:r>
              <a:rPr lang="zh-TW" altLang="en-US" dirty="0" smtClean="0"/>
              <a:t>不要老是批評別人。</a:t>
            </a:r>
            <a:endParaRPr lang="en-US" altLang="zh-TW" dirty="0" smtClean="0"/>
          </a:p>
          <a:p>
            <a:r>
              <a:rPr lang="zh-TW" altLang="en-US" dirty="0" smtClean="0"/>
              <a:t>不要在真相不明的情況下介入、質問、指責他人。</a:t>
            </a:r>
            <a:endParaRPr lang="en-US" altLang="zh-TW" dirty="0" smtClean="0"/>
          </a:p>
          <a:p>
            <a:r>
              <a:rPr lang="zh-TW" altLang="en-US" dirty="0" smtClean="0"/>
              <a:t>不要把個人信仰強加他人身上。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與他人設立良性界線的用意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不要以為自己有權可以取走他人的東西、操控他人。</a:t>
            </a:r>
            <a:endParaRPr lang="en-US" altLang="zh-TW" dirty="0" smtClean="0"/>
          </a:p>
          <a:p>
            <a:r>
              <a:rPr lang="zh-TW" altLang="en-US" dirty="0" smtClean="0"/>
              <a:t>拜訪他人要挑選適當時間，萬一真的必須緊急造訪 ，態度也不宜慌張。</a:t>
            </a:r>
            <a:endParaRPr lang="en-US" altLang="zh-TW" dirty="0" smtClean="0"/>
          </a:p>
          <a:p>
            <a:r>
              <a:rPr lang="zh-TW" altLang="en-US" dirty="0" smtClean="0"/>
              <a:t>不要在他人背後說閒話。</a:t>
            </a:r>
            <a:endParaRPr lang="en-US" altLang="zh-TW" dirty="0" smtClean="0"/>
          </a:p>
          <a:p>
            <a:r>
              <a:rPr lang="zh-TW" altLang="en-US" dirty="0" smtClean="0"/>
              <a:t>如果不知道事情真相，不要裝知道。</a:t>
            </a:r>
            <a:endParaRPr lang="en-US" altLang="zh-TW" dirty="0" smtClean="0"/>
          </a:p>
          <a:p>
            <a:r>
              <a:rPr lang="zh-TW" altLang="en-US" dirty="0" smtClean="0"/>
              <a:t>不要經常打電話打擾他人或提出不當要求。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設立界線的原則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自覺</a:t>
            </a:r>
            <a:endParaRPr lang="en-US" altLang="zh-TW" dirty="0" smtClean="0"/>
          </a:p>
          <a:p>
            <a:r>
              <a:rPr lang="zh-TW" altLang="en-US" dirty="0" smtClean="0"/>
              <a:t>愛自己</a:t>
            </a:r>
            <a:endParaRPr lang="en-US" altLang="zh-TW" dirty="0" smtClean="0"/>
          </a:p>
          <a:p>
            <a:r>
              <a:rPr lang="zh-TW" altLang="en-US" dirty="0" smtClean="0"/>
              <a:t>誠實溝通</a:t>
            </a:r>
            <a:endParaRPr lang="en-US" altLang="zh-TW" dirty="0" smtClean="0"/>
          </a:p>
          <a:p>
            <a:r>
              <a:rPr lang="zh-TW" altLang="en-US" dirty="0" smtClean="0"/>
              <a:t>說出最難說出來的部分</a:t>
            </a:r>
            <a:endParaRPr lang="en-US" altLang="zh-TW" dirty="0" smtClean="0"/>
          </a:p>
          <a:p>
            <a:r>
              <a:rPr lang="zh-TW" altLang="en-US" dirty="0" smtClean="0"/>
              <a:t>找到內在力量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設立界線的禁忌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因為別人叫我們做，我們才做。</a:t>
            </a:r>
            <a:endParaRPr lang="en-US" altLang="zh-TW" dirty="0" smtClean="0"/>
          </a:p>
          <a:p>
            <a:r>
              <a:rPr lang="zh-TW" altLang="en-US" dirty="0" smtClean="0"/>
              <a:t>生氣時撂下無意義的狠話。</a:t>
            </a:r>
            <a:endParaRPr lang="en-US" altLang="zh-TW" dirty="0" smtClean="0"/>
          </a:p>
          <a:p>
            <a:r>
              <a:rPr lang="zh-TW" altLang="en-US" dirty="0" smtClean="0"/>
              <a:t>用來控制他人的權力。</a:t>
            </a:r>
            <a:endParaRPr lang="en-US" altLang="zh-TW" dirty="0" smtClean="0"/>
          </a:p>
          <a:p>
            <a:r>
              <a:rPr lang="zh-TW" altLang="en-US" dirty="0" smtClean="0"/>
              <a:t>設立我們根本無法或者不能執行的界線。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絕不可跨越的界線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不要傷害自己</a:t>
            </a:r>
            <a:endParaRPr lang="en-US" altLang="zh-TW" dirty="0" smtClean="0"/>
          </a:p>
          <a:p>
            <a:r>
              <a:rPr lang="zh-TW" altLang="en-US" dirty="0" smtClean="0"/>
              <a:t>不要傷害別人</a:t>
            </a:r>
            <a:endParaRPr lang="en-US" altLang="zh-TW" dirty="0" smtClean="0"/>
          </a:p>
          <a:p>
            <a:r>
              <a:rPr lang="zh-TW" altLang="en-US" dirty="0" smtClean="0"/>
              <a:t>不要讓別人傷害自己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設立界線後的心理準備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別人會測試我們，看看我們是否當真</a:t>
            </a:r>
            <a:r>
              <a:rPr lang="en-US" altLang="zh-TW" dirty="0" smtClean="0"/>
              <a:t>—</a:t>
            </a:r>
            <a:r>
              <a:rPr lang="zh-TW" altLang="en-US" dirty="0" smtClean="0"/>
              <a:t>尤其當我們以前有過設立界線，但只是嚇唬人的紀錄。</a:t>
            </a:r>
            <a:endParaRPr lang="en-US" altLang="zh-TW" dirty="0" smtClean="0"/>
          </a:p>
          <a:p>
            <a:r>
              <a:rPr lang="zh-TW" altLang="en-US" dirty="0" smtClean="0"/>
              <a:t>說了別人不想聽的話，自己會有罪惡感。</a:t>
            </a:r>
            <a:endParaRPr lang="en-US" altLang="zh-TW" dirty="0" smtClean="0"/>
          </a:p>
          <a:p>
            <a:r>
              <a:rPr lang="zh-TW" altLang="en-US" dirty="0" smtClean="0"/>
              <a:t>某些界線需要創意來執行。</a:t>
            </a:r>
            <a:endParaRPr lang="en-US" altLang="zh-TW" dirty="0" smtClean="0"/>
          </a:p>
          <a:p>
            <a:r>
              <a:rPr lang="zh-TW" altLang="en-US" dirty="0" smtClean="0"/>
              <a:t>有些界線的執行很耗精力。</a:t>
            </a:r>
            <a:endParaRPr lang="en-US" altLang="zh-TW" dirty="0" smtClean="0"/>
          </a:p>
          <a:p>
            <a:r>
              <a:rPr lang="zh-TW" altLang="en-US" dirty="0" smtClean="0"/>
              <a:t>如果對方很偏執、依賴心很強，或者被寵慣了，他們會死纏爛打。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設立界線後的心理準備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別人如果發現我們已經沒有利用價值了，彼此的關係就結束了。</a:t>
            </a:r>
            <a:endParaRPr lang="en-US" altLang="zh-TW" dirty="0" smtClean="0"/>
          </a:p>
          <a:p>
            <a:r>
              <a:rPr lang="zh-TW" altLang="en-US" dirty="0" smtClean="0"/>
              <a:t>別人會想辦法讓我們覺得有罪惡感，逼我們改變心意。</a:t>
            </a:r>
            <a:endParaRPr lang="en-US" altLang="zh-TW" dirty="0" smtClean="0"/>
          </a:p>
          <a:p>
            <a:r>
              <a:rPr lang="zh-TW" altLang="en-US" dirty="0" smtClean="0"/>
              <a:t>當別人知道我們設立界線是當真的，他們會生氣。</a:t>
            </a:r>
            <a:endParaRPr lang="en-US" altLang="zh-TW" dirty="0" smtClean="0"/>
          </a:p>
          <a:p>
            <a:r>
              <a:rPr lang="zh-TW" altLang="en-US" dirty="0" smtClean="0"/>
              <a:t>別人會說謊或著裝出無助的樣子，企圖逼我們退讓。</a:t>
            </a:r>
            <a:endParaRPr lang="en-US" altLang="zh-TW" dirty="0" smtClean="0"/>
          </a:p>
          <a:p>
            <a:r>
              <a:rPr lang="zh-TW" altLang="en-US" dirty="0" smtClean="0"/>
              <a:t>某些界線的設立對自己的傷害不亞於對別人的傷害。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照顧過度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把別人的責任攬在自己身上，做一些我們不想做的事。</a:t>
            </a:r>
            <a:endParaRPr lang="en-US" altLang="zh-TW" dirty="0" smtClean="0"/>
          </a:p>
          <a:p>
            <a:r>
              <a:rPr lang="zh-TW" altLang="en-US" dirty="0" smtClean="0"/>
              <a:t>替別人做他們自己能力範圍內可以做的是以及必須做的事。</a:t>
            </a:r>
            <a:endParaRPr lang="en-US" altLang="zh-TW" dirty="0" smtClean="0"/>
          </a:p>
          <a:p>
            <a:r>
              <a:rPr lang="zh-TW" altLang="en-US" dirty="0" smtClean="0"/>
              <a:t>不等對方請求協助，自己主動處理好對方的需求。</a:t>
            </a:r>
            <a:endParaRPr lang="en-US" altLang="zh-TW" dirty="0" smtClean="0"/>
          </a:p>
          <a:p>
            <a:r>
              <a:rPr lang="zh-TW" altLang="en-US" dirty="0" smtClean="0"/>
              <a:t>會介入與自己不相干的事。</a:t>
            </a:r>
            <a:endParaRPr lang="en-US" altLang="zh-TW" dirty="0" smtClean="0"/>
          </a:p>
          <a:p>
            <a:r>
              <a:rPr lang="zh-TW" altLang="en-US" dirty="0" smtClean="0"/>
              <a:t>別人請我們幫忙時，我們做超過自己本分的事。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照顧過度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別人不需要幫忙時，我們硬要幫忙。</a:t>
            </a:r>
            <a:endParaRPr lang="en-US" altLang="zh-TW" dirty="0" smtClean="0"/>
          </a:p>
          <a:p>
            <a:r>
              <a:rPr lang="zh-TW" altLang="en-US" dirty="0" smtClean="0"/>
              <a:t>我們單方面付出太多，彼此付出不均等。</a:t>
            </a:r>
            <a:endParaRPr lang="en-US" altLang="zh-TW" dirty="0" smtClean="0"/>
          </a:p>
          <a:p>
            <a:r>
              <a:rPr lang="zh-TW" altLang="en-US" dirty="0" smtClean="0"/>
              <a:t>忙著處理別人的感覺與問題，忽略了自己。</a:t>
            </a:r>
            <a:endParaRPr lang="en-US" altLang="zh-TW" dirty="0" smtClean="0"/>
          </a:p>
          <a:p>
            <a:r>
              <a:rPr lang="zh-TW" altLang="en-US" dirty="0" smtClean="0"/>
              <a:t>幫別人善後，別人什麼都不用做。</a:t>
            </a:r>
            <a:endParaRPr lang="en-US" altLang="zh-TW" dirty="0" smtClean="0"/>
          </a:p>
          <a:p>
            <a:r>
              <a:rPr lang="zh-TW" altLang="en-US" dirty="0" smtClean="0"/>
              <a:t>自己代替別人發言，不讓別人發表自己的意見。</a:t>
            </a:r>
            <a:endParaRPr lang="en-US" altLang="zh-TW" dirty="0" smtClean="0"/>
          </a:p>
          <a:p>
            <a:r>
              <a:rPr lang="zh-TW" altLang="en-US" dirty="0" smtClean="0"/>
              <a:t>沒說出自己的需求。</a:t>
            </a:r>
            <a:endParaRPr lang="en-US" altLang="zh-TW" dirty="0" smtClean="0"/>
          </a:p>
          <a:p>
            <a:r>
              <a:rPr lang="zh-TW" altLang="en-US" dirty="0" smtClean="0"/>
              <a:t>替別人找藉口，但是不了解自己。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成功的女性的培養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、目的系統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、知識系統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、情感系統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照顧過度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一群人做一件事時，我們投入得比別人還多。</a:t>
            </a:r>
            <a:endParaRPr lang="en-US" altLang="zh-TW" dirty="0" smtClean="0"/>
          </a:p>
          <a:p>
            <a:r>
              <a:rPr lang="zh-TW" altLang="en-US" dirty="0" smtClean="0"/>
              <a:t>只照顧別人的感受，自己的情緒或沒解決的事情放一旁。</a:t>
            </a:r>
            <a:endParaRPr lang="en-US" altLang="zh-TW" dirty="0" smtClean="0"/>
          </a:p>
          <a:p>
            <a:r>
              <a:rPr lang="zh-TW" altLang="en-US" dirty="0" smtClean="0"/>
              <a:t>付出能讓我們依附別人</a:t>
            </a:r>
            <a:r>
              <a:rPr lang="en-US" altLang="zh-TW" dirty="0" smtClean="0"/>
              <a:t>—</a:t>
            </a:r>
            <a:r>
              <a:rPr lang="zh-TW" altLang="en-US" dirty="0" smtClean="0"/>
              <a:t>付出是因為需要。</a:t>
            </a:r>
            <a:endParaRPr lang="en-US" altLang="zh-TW" dirty="0" smtClean="0"/>
          </a:p>
          <a:p>
            <a:r>
              <a:rPr lang="zh-TW" altLang="en-US" dirty="0" smtClean="0"/>
              <a:t>幫別人爭取權利，自己的權利卻不管。</a:t>
            </a:r>
            <a:endParaRPr lang="en-US" altLang="zh-TW" dirty="0" smtClean="0"/>
          </a:p>
          <a:p>
            <a:r>
              <a:rPr lang="zh-TW" altLang="en-US" dirty="0" smtClean="0"/>
              <a:t>付出得不到應有的回報。</a:t>
            </a:r>
            <a:endParaRPr lang="en-US" altLang="zh-TW" dirty="0" smtClean="0"/>
          </a:p>
          <a:p>
            <a:r>
              <a:rPr lang="zh-TW" altLang="en-US" dirty="0" smtClean="0"/>
              <a:t>忍不住想照顧別人，不知道何時該罷手，怎麼停下來。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付出與獲得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付出與獲得要平衡。</a:t>
            </a:r>
            <a:endParaRPr lang="en-US" altLang="zh-TW" dirty="0" smtClean="0"/>
          </a:p>
          <a:p>
            <a:r>
              <a:rPr lang="zh-TW" altLang="en-US" dirty="0" smtClean="0"/>
              <a:t>復出要自然而然，否則不要做。</a:t>
            </a:r>
            <a:endParaRPr lang="en-US" altLang="zh-TW" dirty="0" smtClean="0"/>
          </a:p>
          <a:p>
            <a:r>
              <a:rPr lang="zh-TW" altLang="en-US" dirty="0" smtClean="0"/>
              <a:t>知道何時可以再付出。</a:t>
            </a:r>
            <a:endParaRPr lang="en-US" altLang="zh-TW" dirty="0" smtClean="0"/>
          </a:p>
          <a:p>
            <a:r>
              <a:rPr lang="zh-TW" altLang="en-US" dirty="0" smtClean="0"/>
              <a:t>學會接受。</a:t>
            </a:r>
            <a:endParaRPr lang="en-US" altLang="zh-TW" dirty="0" smtClean="0"/>
          </a:p>
          <a:p>
            <a:r>
              <a:rPr lang="zh-TW" altLang="en-US" dirty="0" smtClean="0"/>
              <a:t>知道自己的界線，也小心不要越界。</a:t>
            </a:r>
            <a:endParaRPr lang="en-US" altLang="zh-TW" dirty="0" smtClean="0"/>
          </a:p>
          <a:p>
            <a:r>
              <a:rPr lang="zh-TW" altLang="en-US" dirty="0" smtClean="0"/>
              <a:t>付出沒有目的，問心無愧。</a:t>
            </a:r>
            <a:endParaRPr lang="en-US" altLang="zh-TW" dirty="0" smtClean="0"/>
          </a:p>
          <a:p>
            <a:r>
              <a:rPr lang="zh-TW" altLang="en-US" dirty="0" smtClean="0"/>
              <a:t>拒絕示愛的表現。</a:t>
            </a:r>
            <a:endParaRPr lang="en-US" altLang="zh-TW" dirty="0" smtClean="0"/>
          </a:p>
          <a:p>
            <a:r>
              <a:rPr lang="zh-TW" altLang="en-US" dirty="0" smtClean="0"/>
              <a:t>不要害怕付出。</a:t>
            </a:r>
            <a:endParaRPr lang="en-US" altLang="zh-TW" dirty="0" smtClean="0"/>
          </a:p>
          <a:p>
            <a:r>
              <a:rPr lang="zh-TW" altLang="en-US" dirty="0" smtClean="0"/>
              <a:t>付出與獲得，比金錢更有價值。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孩子獨立的</a:t>
            </a:r>
            <a:r>
              <a:rPr lang="zh-TW" altLang="zh-TW" dirty="0" smtClean="0"/>
              <a:t>考驗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、安全依賴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、生活獨立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、獨立思考</a:t>
            </a:r>
          </a:p>
          <a:p>
            <a:r>
              <a:rPr lang="en-US" altLang="zh-TW" dirty="0"/>
              <a:t>4</a:t>
            </a:r>
            <a:r>
              <a:rPr lang="zh-TW" altLang="zh-TW" dirty="0"/>
              <a:t>、獨立計劃與行動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內容版面配置區 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525963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處理想家的心情</a:t>
            </a:r>
            <a:r>
              <a:rPr lang="en-US" altLang="zh-TW" sz="3600" smtClean="0"/>
              <a:t>(</a:t>
            </a:r>
            <a:r>
              <a:rPr lang="zh-TW" altLang="en-US" sz="3600" smtClean="0"/>
              <a:t>分離焦慮</a:t>
            </a:r>
            <a:r>
              <a:rPr lang="en-US" altLang="zh-TW" sz="3600" smtClean="0"/>
              <a:t>)</a:t>
            </a:r>
          </a:p>
          <a:p>
            <a:pPr eaLnBrk="1" hangingPunct="1"/>
            <a:r>
              <a:rPr lang="zh-TW" altLang="en-US" sz="3600" smtClean="0"/>
              <a:t>離家獨自面對生活</a:t>
            </a:r>
            <a:r>
              <a:rPr lang="en-US" altLang="zh-TW" sz="3600" smtClean="0"/>
              <a:t>(</a:t>
            </a:r>
            <a:r>
              <a:rPr lang="zh-TW" altLang="en-US" sz="3600" smtClean="0"/>
              <a:t>衛星理論</a:t>
            </a:r>
            <a:r>
              <a:rPr lang="en-US" altLang="zh-TW" sz="3600" smtClean="0"/>
              <a:t>)</a:t>
            </a:r>
          </a:p>
          <a:p>
            <a:pPr eaLnBrk="1" hangingPunct="1"/>
            <a:r>
              <a:rPr lang="zh-TW" altLang="en-US" sz="3600" smtClean="0"/>
              <a:t>自我照顧</a:t>
            </a:r>
            <a:endParaRPr lang="en-US" altLang="zh-TW" sz="3600" smtClean="0"/>
          </a:p>
          <a:p>
            <a:pPr eaLnBrk="1" hangingPunct="1"/>
            <a:r>
              <a:rPr lang="zh-TW" altLang="en-US" sz="3600" smtClean="0"/>
              <a:t>自我管理</a:t>
            </a:r>
            <a:endParaRPr lang="en-US" altLang="zh-TW" sz="3600" smtClean="0"/>
          </a:p>
          <a:p>
            <a:pPr eaLnBrk="1" hangingPunct="1"/>
            <a:r>
              <a:rPr lang="zh-TW" altLang="en-US" sz="3600" smtClean="0"/>
              <a:t>自學能力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 smtClean="0"/>
              <a:t>如何培養獨立能力</a:t>
            </a:r>
            <a:endParaRPr lang="zh-TW" altLang="en-US" sz="4400" dirty="0"/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未來發展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、支持系統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、短、中、長期生涯規劃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、學習楷模（女力時代）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出色學生養成的三個系統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目的系統：擁有個人的終極關懷及實現它各個階段的目標。必須有自我管理的工作模式並維持一個方向。始終擁有屬於自己的生命主題。</a:t>
            </a:r>
            <a:endParaRPr lang="en-US" altLang="zh-TW" dirty="0" smtClean="0"/>
          </a:p>
          <a:p>
            <a:r>
              <a:rPr lang="zh-TW" altLang="en-US" dirty="0" smtClean="0"/>
              <a:t>知識系統：個體長期善用一些核心概念原則、主題、哲學或思考形式並加以重組與轉化。</a:t>
            </a:r>
            <a:endParaRPr lang="en-US" altLang="zh-TW" dirty="0" smtClean="0"/>
          </a:p>
          <a:p>
            <a:r>
              <a:rPr lang="zh-TW" altLang="en-US" dirty="0" smtClean="0"/>
              <a:t>情感系統：穩定的生活情緒、正向的人際情感、忘我的工作熱情。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課業的基本力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、動機力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、專注力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、思考力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452016"/>
            <a:ext cx="6347713" cy="1320800"/>
          </a:xfrm>
        </p:spPr>
        <p:txBody>
          <a:bodyPr>
            <a:normAutofit/>
          </a:bodyPr>
          <a:lstStyle/>
          <a:p>
            <a:r>
              <a:rPr lang="zh-TW" altLang="zh-TW" sz="4400" dirty="0">
                <a:solidFill>
                  <a:schemeClr val="tx1"/>
                </a:solidFill>
              </a:rPr>
              <a:t>學習韌性的四個</a:t>
            </a:r>
            <a:r>
              <a:rPr lang="zh-TW" altLang="zh-TW" sz="4400" dirty="0" smtClean="0">
                <a:solidFill>
                  <a:schemeClr val="tx1"/>
                </a:solidFill>
              </a:rPr>
              <a:t>特質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dirty="0">
                <a:solidFill>
                  <a:schemeClr val="tx1"/>
                </a:solidFill>
              </a:rPr>
              <a:t>信心：高的自我信念</a:t>
            </a:r>
          </a:p>
          <a:p>
            <a:r>
              <a:rPr lang="zh-TW" altLang="zh-TW" sz="3200" dirty="0">
                <a:solidFill>
                  <a:schemeClr val="tx1"/>
                </a:solidFill>
              </a:rPr>
              <a:t>控制：高的自我控制力</a:t>
            </a:r>
          </a:p>
          <a:p>
            <a:r>
              <a:rPr lang="zh-TW" altLang="zh-TW" sz="3200" dirty="0">
                <a:solidFill>
                  <a:schemeClr val="tx1"/>
                </a:solidFill>
              </a:rPr>
              <a:t>承諾：高的自我承諾與毅力</a:t>
            </a:r>
          </a:p>
          <a:p>
            <a:r>
              <a:rPr lang="zh-TW" altLang="zh-TW" sz="3200" dirty="0">
                <a:solidFill>
                  <a:schemeClr val="tx1"/>
                </a:solidFill>
              </a:rPr>
              <a:t>自在：低的焦慮感</a:t>
            </a:r>
          </a:p>
          <a:p>
            <a:endParaRPr lang="zh-TW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320800"/>
          </a:xfrm>
        </p:spPr>
        <p:txBody>
          <a:bodyPr>
            <a:normAutofit/>
          </a:bodyPr>
          <a:lstStyle/>
          <a:p>
            <a:r>
              <a:rPr lang="zh-TW" altLang="zh-TW" sz="4400" dirty="0">
                <a:solidFill>
                  <a:schemeClr val="tx1"/>
                </a:solidFill>
              </a:rPr>
              <a:t>培養學習</a:t>
            </a:r>
            <a:r>
              <a:rPr lang="zh-TW" altLang="zh-TW" sz="4400" dirty="0" smtClean="0">
                <a:solidFill>
                  <a:schemeClr val="tx1"/>
                </a:solidFill>
              </a:rPr>
              <a:t>韌性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8" y="1340768"/>
            <a:ext cx="7994849" cy="3880773"/>
          </a:xfrm>
        </p:spPr>
        <p:txBody>
          <a:bodyPr>
            <a:noAutofit/>
          </a:bodyPr>
          <a:lstStyle/>
          <a:p>
            <a:r>
              <a:rPr lang="zh-TW" altLang="zh-TW" sz="3000" dirty="0">
                <a:solidFill>
                  <a:schemeClr val="tx1"/>
                </a:solidFill>
              </a:rPr>
              <a:t>在不理想的成績中，再接再厲</a:t>
            </a:r>
          </a:p>
          <a:p>
            <a:r>
              <a:rPr lang="zh-TW" altLang="zh-TW" sz="3000" dirty="0">
                <a:solidFill>
                  <a:schemeClr val="tx1"/>
                </a:solidFill>
              </a:rPr>
              <a:t>處理考試及繳交重要作業前的壓力</a:t>
            </a:r>
          </a:p>
          <a:p>
            <a:r>
              <a:rPr lang="zh-TW" altLang="zh-TW" sz="3000" dirty="0">
                <a:solidFill>
                  <a:schemeClr val="tx1"/>
                </a:solidFill>
              </a:rPr>
              <a:t>有效處理課業問題</a:t>
            </a:r>
          </a:p>
          <a:p>
            <a:r>
              <a:rPr lang="zh-TW" altLang="zh-TW" sz="3000" dirty="0">
                <a:solidFill>
                  <a:schemeClr val="tx1"/>
                </a:solidFill>
              </a:rPr>
              <a:t>解決和某位老師之間的不良關係</a:t>
            </a:r>
          </a:p>
          <a:p>
            <a:r>
              <a:rPr lang="zh-TW" altLang="zh-TW" sz="3000" dirty="0">
                <a:solidFill>
                  <a:schemeClr val="tx1"/>
                </a:solidFill>
              </a:rPr>
              <a:t>能夠抗拒朋友間對學校所抱持的負面態度</a:t>
            </a:r>
          </a:p>
          <a:p>
            <a:r>
              <a:rPr lang="zh-TW" altLang="zh-TW" sz="3000" dirty="0">
                <a:solidFill>
                  <a:schemeClr val="tx1"/>
                </a:solidFill>
              </a:rPr>
              <a:t>能面對學校生活的多重壓力</a:t>
            </a:r>
          </a:p>
          <a:p>
            <a:r>
              <a:rPr lang="zh-TW" altLang="zh-TW" sz="3000" dirty="0">
                <a:solidFill>
                  <a:schemeClr val="tx1"/>
                </a:solidFill>
              </a:rPr>
              <a:t>能面對師長及旁人所加諸的高期望所造成的壓力</a:t>
            </a:r>
          </a:p>
          <a:p>
            <a:r>
              <a:rPr lang="zh-TW" altLang="zh-TW" sz="3000" dirty="0">
                <a:solidFill>
                  <a:schemeClr val="tx1"/>
                </a:solidFill>
              </a:rPr>
              <a:t>有辦法處理對課業失望的情緒</a:t>
            </a:r>
          </a:p>
          <a:p>
            <a:endParaRPr lang="zh-TW" alt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好的生活型態與</a:t>
            </a:r>
            <a:r>
              <a:rPr lang="zh-TW" altLang="zh-TW" dirty="0" smtClean="0"/>
              <a:t>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、認真過好每一天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、週計畫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、段考計畫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提高生活適應力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zh-TW" dirty="0"/>
              <a:t>、環境適應力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、生活適應力</a:t>
            </a:r>
          </a:p>
          <a:p>
            <a:r>
              <a:rPr lang="en-US" altLang="zh-TW" dirty="0"/>
              <a:t>3</a:t>
            </a:r>
            <a:r>
              <a:rPr lang="zh-TW" altLang="zh-TW" dirty="0"/>
              <a:t>、人際適應力</a:t>
            </a:r>
          </a:p>
          <a:p>
            <a:r>
              <a:rPr lang="en-US" altLang="zh-TW" dirty="0"/>
              <a:t>4</a:t>
            </a:r>
            <a:r>
              <a:rPr lang="zh-TW" altLang="zh-TW" dirty="0"/>
              <a:t>、學習適應力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1540</Words>
  <Application>Microsoft Office PowerPoint</Application>
  <PresentationFormat>如螢幕大小 (4:3)</PresentationFormat>
  <Paragraphs>193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8" baseType="lpstr">
      <vt:lpstr>新細明體</vt:lpstr>
      <vt:lpstr>Arial</vt:lpstr>
      <vt:lpstr>Calibri</vt:lpstr>
      <vt:lpstr>Office 佈景主題</vt:lpstr>
      <vt:lpstr>青少女的教養</vt:lpstr>
      <vt:lpstr>教養的三個重點</vt:lpstr>
      <vt:lpstr>成功的女性的培養</vt:lpstr>
      <vt:lpstr>出色學生養成的三個系統</vt:lpstr>
      <vt:lpstr>課業的基本力</vt:lpstr>
      <vt:lpstr>學習韌性的四個特質</vt:lpstr>
      <vt:lpstr>培養學習韌性</vt:lpstr>
      <vt:lpstr>好的生活型態與計畫</vt:lpstr>
      <vt:lpstr>提高生活適應力</vt:lpstr>
      <vt:lpstr>生活與環境適應檢視</vt:lpstr>
      <vt:lpstr>學習適應</vt:lpstr>
      <vt:lpstr>壓力的種類</vt:lpstr>
      <vt:lpstr>壓力管理</vt:lpstr>
      <vt:lpstr>父母的支持與鼓勵</vt:lpstr>
      <vt:lpstr>鼓勵的七句話</vt:lpstr>
      <vt:lpstr>教孩子做判斷</vt:lpstr>
      <vt:lpstr>教孩子練習設立界線</vt:lpstr>
      <vt:lpstr>設立界線的表達方式</vt:lpstr>
      <vt:lpstr>設立界線的表達方式</vt:lpstr>
      <vt:lpstr>與他人設立良性界線的用意</vt:lpstr>
      <vt:lpstr>與他人設立良性界線的用意</vt:lpstr>
      <vt:lpstr>與他人設立良性界線的用意</vt:lpstr>
      <vt:lpstr>設立界線的原則</vt:lpstr>
      <vt:lpstr>設立界線的禁忌</vt:lpstr>
      <vt:lpstr>絕不可跨越的界線</vt:lpstr>
      <vt:lpstr>設立界線後的心理準備</vt:lpstr>
      <vt:lpstr>設立界線後的心理準備</vt:lpstr>
      <vt:lpstr>照顧過度</vt:lpstr>
      <vt:lpstr>照顧過度</vt:lpstr>
      <vt:lpstr>照顧過度</vt:lpstr>
      <vt:lpstr>付出與獲得</vt:lpstr>
      <vt:lpstr>孩子獨立的考驗</vt:lpstr>
      <vt:lpstr>如何培養獨立能力</vt:lpstr>
      <vt:lpstr>未來發展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青少女的教養</dc:title>
  <dc:creator>MONEY</dc:creator>
  <cp:lastModifiedBy>韓欣倫</cp:lastModifiedBy>
  <cp:revision>19</cp:revision>
  <dcterms:created xsi:type="dcterms:W3CDTF">2018-11-01T14:24:26Z</dcterms:created>
  <dcterms:modified xsi:type="dcterms:W3CDTF">2018-11-02T02:26:03Z</dcterms:modified>
</cp:coreProperties>
</file>